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9" d="100"/>
          <a:sy n="79" d="100"/>
        </p:scale>
        <p:origin x="-111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CF068CEA-4C8F-4F1C-A23B-A0333D760616}"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7769CF5-BE6C-413F-B44B-460F49379CBA}" type="slidenum">
              <a:rPr lang="ar-IQ" smtClean="0"/>
              <a:t>‹#›</a:t>
            </a:fld>
            <a:endParaRPr lang="ar-IQ"/>
          </a:p>
        </p:txBody>
      </p:sp>
    </p:spTree>
    <p:extLst>
      <p:ext uri="{BB962C8B-B14F-4D97-AF65-F5344CB8AC3E}">
        <p14:creationId xmlns:p14="http://schemas.microsoft.com/office/powerpoint/2010/main" val="1002361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F068CEA-4C8F-4F1C-A23B-A0333D760616}"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7769CF5-BE6C-413F-B44B-460F49379CBA}" type="slidenum">
              <a:rPr lang="ar-IQ" smtClean="0"/>
              <a:t>‹#›</a:t>
            </a:fld>
            <a:endParaRPr lang="ar-IQ"/>
          </a:p>
        </p:txBody>
      </p:sp>
    </p:spTree>
    <p:extLst>
      <p:ext uri="{BB962C8B-B14F-4D97-AF65-F5344CB8AC3E}">
        <p14:creationId xmlns:p14="http://schemas.microsoft.com/office/powerpoint/2010/main" val="3396322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F068CEA-4C8F-4F1C-A23B-A0333D760616}"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7769CF5-BE6C-413F-B44B-460F49379CBA}" type="slidenum">
              <a:rPr lang="ar-IQ" smtClean="0"/>
              <a:t>‹#›</a:t>
            </a:fld>
            <a:endParaRPr lang="ar-IQ"/>
          </a:p>
        </p:txBody>
      </p:sp>
    </p:spTree>
    <p:extLst>
      <p:ext uri="{BB962C8B-B14F-4D97-AF65-F5344CB8AC3E}">
        <p14:creationId xmlns:p14="http://schemas.microsoft.com/office/powerpoint/2010/main" val="4048535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F068CEA-4C8F-4F1C-A23B-A0333D760616}"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7769CF5-BE6C-413F-B44B-460F49379CBA}" type="slidenum">
              <a:rPr lang="ar-IQ" smtClean="0"/>
              <a:t>‹#›</a:t>
            </a:fld>
            <a:endParaRPr lang="ar-IQ"/>
          </a:p>
        </p:txBody>
      </p:sp>
    </p:spTree>
    <p:extLst>
      <p:ext uri="{BB962C8B-B14F-4D97-AF65-F5344CB8AC3E}">
        <p14:creationId xmlns:p14="http://schemas.microsoft.com/office/powerpoint/2010/main" val="243277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F068CEA-4C8F-4F1C-A23B-A0333D760616}"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7769CF5-BE6C-413F-B44B-460F49379CBA}" type="slidenum">
              <a:rPr lang="ar-IQ" smtClean="0"/>
              <a:t>‹#›</a:t>
            </a:fld>
            <a:endParaRPr lang="ar-IQ"/>
          </a:p>
        </p:txBody>
      </p:sp>
    </p:spTree>
    <p:extLst>
      <p:ext uri="{BB962C8B-B14F-4D97-AF65-F5344CB8AC3E}">
        <p14:creationId xmlns:p14="http://schemas.microsoft.com/office/powerpoint/2010/main" val="3228156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CF068CEA-4C8F-4F1C-A23B-A0333D760616}" type="datetimeFigureOut">
              <a:rPr lang="ar-IQ" smtClean="0"/>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7769CF5-BE6C-413F-B44B-460F49379CBA}" type="slidenum">
              <a:rPr lang="ar-IQ" smtClean="0"/>
              <a:t>‹#›</a:t>
            </a:fld>
            <a:endParaRPr lang="ar-IQ"/>
          </a:p>
        </p:txBody>
      </p:sp>
    </p:spTree>
    <p:extLst>
      <p:ext uri="{BB962C8B-B14F-4D97-AF65-F5344CB8AC3E}">
        <p14:creationId xmlns:p14="http://schemas.microsoft.com/office/powerpoint/2010/main" val="3969280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CF068CEA-4C8F-4F1C-A23B-A0333D760616}" type="datetimeFigureOut">
              <a:rPr lang="ar-IQ" smtClean="0"/>
              <a:t>05/04/1440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7769CF5-BE6C-413F-B44B-460F49379CBA}" type="slidenum">
              <a:rPr lang="ar-IQ" smtClean="0"/>
              <a:t>‹#›</a:t>
            </a:fld>
            <a:endParaRPr lang="ar-IQ"/>
          </a:p>
        </p:txBody>
      </p:sp>
    </p:spTree>
    <p:extLst>
      <p:ext uri="{BB962C8B-B14F-4D97-AF65-F5344CB8AC3E}">
        <p14:creationId xmlns:p14="http://schemas.microsoft.com/office/powerpoint/2010/main" val="1434751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CF068CEA-4C8F-4F1C-A23B-A0333D760616}" type="datetimeFigureOut">
              <a:rPr lang="ar-IQ" smtClean="0"/>
              <a:t>05/04/1440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D7769CF5-BE6C-413F-B44B-460F49379CBA}" type="slidenum">
              <a:rPr lang="ar-IQ" smtClean="0"/>
              <a:t>‹#›</a:t>
            </a:fld>
            <a:endParaRPr lang="ar-IQ"/>
          </a:p>
        </p:txBody>
      </p:sp>
    </p:spTree>
    <p:extLst>
      <p:ext uri="{BB962C8B-B14F-4D97-AF65-F5344CB8AC3E}">
        <p14:creationId xmlns:p14="http://schemas.microsoft.com/office/powerpoint/2010/main" val="587699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F068CEA-4C8F-4F1C-A23B-A0333D760616}" type="datetimeFigureOut">
              <a:rPr lang="ar-IQ" smtClean="0"/>
              <a:t>05/04/1440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7769CF5-BE6C-413F-B44B-460F49379CBA}" type="slidenum">
              <a:rPr lang="ar-IQ" smtClean="0"/>
              <a:t>‹#›</a:t>
            </a:fld>
            <a:endParaRPr lang="ar-IQ"/>
          </a:p>
        </p:txBody>
      </p:sp>
    </p:spTree>
    <p:extLst>
      <p:ext uri="{BB962C8B-B14F-4D97-AF65-F5344CB8AC3E}">
        <p14:creationId xmlns:p14="http://schemas.microsoft.com/office/powerpoint/2010/main" val="1013381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F068CEA-4C8F-4F1C-A23B-A0333D760616}" type="datetimeFigureOut">
              <a:rPr lang="ar-IQ" smtClean="0"/>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7769CF5-BE6C-413F-B44B-460F49379CBA}" type="slidenum">
              <a:rPr lang="ar-IQ" smtClean="0"/>
              <a:t>‹#›</a:t>
            </a:fld>
            <a:endParaRPr lang="ar-IQ"/>
          </a:p>
        </p:txBody>
      </p:sp>
    </p:spTree>
    <p:extLst>
      <p:ext uri="{BB962C8B-B14F-4D97-AF65-F5344CB8AC3E}">
        <p14:creationId xmlns:p14="http://schemas.microsoft.com/office/powerpoint/2010/main" val="1607924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F068CEA-4C8F-4F1C-A23B-A0333D760616}" type="datetimeFigureOut">
              <a:rPr lang="ar-IQ" smtClean="0"/>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7769CF5-BE6C-413F-B44B-460F49379CBA}" type="slidenum">
              <a:rPr lang="ar-IQ" smtClean="0"/>
              <a:t>‹#›</a:t>
            </a:fld>
            <a:endParaRPr lang="ar-IQ"/>
          </a:p>
        </p:txBody>
      </p:sp>
    </p:spTree>
    <p:extLst>
      <p:ext uri="{BB962C8B-B14F-4D97-AF65-F5344CB8AC3E}">
        <p14:creationId xmlns:p14="http://schemas.microsoft.com/office/powerpoint/2010/main" val="1900302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F068CEA-4C8F-4F1C-A23B-A0333D760616}" type="datetimeFigureOut">
              <a:rPr lang="ar-IQ" smtClean="0"/>
              <a:t>05/04/1440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7769CF5-BE6C-413F-B44B-460F49379CBA}" type="slidenum">
              <a:rPr lang="ar-IQ" smtClean="0"/>
              <a:t>‹#›</a:t>
            </a:fld>
            <a:endParaRPr lang="ar-IQ"/>
          </a:p>
        </p:txBody>
      </p:sp>
    </p:spTree>
    <p:extLst>
      <p:ext uri="{BB962C8B-B14F-4D97-AF65-F5344CB8AC3E}">
        <p14:creationId xmlns:p14="http://schemas.microsoft.com/office/powerpoint/2010/main" val="848885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46675" y="274638"/>
            <a:ext cx="8229600" cy="1143000"/>
          </a:xfrm>
        </p:spPr>
        <p:txBody>
          <a:bodyPr>
            <a:normAutofit fontScale="90000"/>
          </a:bodyPr>
          <a:lstStyle/>
          <a:p>
            <a:r>
              <a:rPr lang="ar-IQ" dirty="0" smtClean="0"/>
              <a:t/>
            </a:r>
            <a:br>
              <a:rPr lang="ar-IQ" dirty="0" smtClean="0"/>
            </a:br>
            <a:r>
              <a:rPr lang="ar-IQ" dirty="0" smtClean="0"/>
              <a:t>المحاضرة </a:t>
            </a:r>
            <a:r>
              <a:rPr lang="ar-IQ" dirty="0"/>
              <a:t>الاولى</a:t>
            </a:r>
            <a:br>
              <a:rPr lang="ar-IQ" dirty="0"/>
            </a:br>
            <a:r>
              <a:rPr lang="en-US" b="1" dirty="0"/>
              <a:t> </a:t>
            </a:r>
            <a:r>
              <a:rPr lang="ar-IQ" b="1" dirty="0"/>
              <a:t>نبذة تاريخية عن رياضة رفع الاثقال</a:t>
            </a:r>
            <a:r>
              <a:rPr lang="en-US" dirty="0"/>
              <a:t/>
            </a:r>
            <a:br>
              <a:rPr lang="en-US" dirty="0"/>
            </a:br>
            <a:endParaRPr lang="ar-IQ" dirty="0"/>
          </a:p>
        </p:txBody>
      </p:sp>
      <p:sp>
        <p:nvSpPr>
          <p:cNvPr id="3" name="عنصر نائب للمحتوى 2"/>
          <p:cNvSpPr>
            <a:spLocks noGrp="1"/>
          </p:cNvSpPr>
          <p:nvPr>
            <p:ph idx="1"/>
          </p:nvPr>
        </p:nvSpPr>
        <p:spPr/>
        <p:txBody>
          <a:bodyPr>
            <a:normAutofit lnSpcReduction="10000"/>
          </a:bodyPr>
          <a:lstStyle/>
          <a:p>
            <a:pPr algn="just"/>
            <a:r>
              <a:rPr lang="ar-IQ" b="1" dirty="0">
                <a:latin typeface="Simplified Arabic" panose="02020603050405020304" pitchFamily="18" charset="-78"/>
                <a:cs typeface="Simplified Arabic" panose="02020603050405020304" pitchFamily="18" charset="-78"/>
              </a:rPr>
              <a:t>ان رياضة رفع الاثقال هي من اهم الرياضات لإبراز صفة القوة في جميع العصور, فهي قديمة قدم التاريخ وموجودة بحكم البيئة والحياة الاجتماعية التي كان يعيشها الانسان في عهود التاريخ السحيقة حيث كان يستخدمها الانسان لسد مداخل الكهوف.</a:t>
            </a:r>
            <a:endParaRPr lang="en-US" b="1" dirty="0">
              <a:latin typeface="Simplified Arabic" panose="02020603050405020304" pitchFamily="18" charset="-78"/>
              <a:cs typeface="Simplified Arabic" panose="02020603050405020304" pitchFamily="18" charset="-78"/>
            </a:endParaRPr>
          </a:p>
          <a:p>
            <a:pPr algn="just"/>
            <a:r>
              <a:rPr lang="ar-IQ" b="1" dirty="0">
                <a:latin typeface="Simplified Arabic" panose="02020603050405020304" pitchFamily="18" charset="-78"/>
                <a:cs typeface="Simplified Arabic" panose="02020603050405020304" pitchFamily="18" charset="-78"/>
              </a:rPr>
              <a:t>ان الاغريق والرومان والمصريين وقدامى العراقيين في منطقة ما بين النهرين قد زاولوا هذه الرياضة اما في العصور الوسطى فقد بقيت في محيط ضيق وكانت مصدر رزق للأقوياء, </a:t>
            </a:r>
            <a:endParaRPr lang="en-US" b="1" dirty="0">
              <a:latin typeface="Simplified Arabic" panose="02020603050405020304" pitchFamily="18" charset="-78"/>
              <a:cs typeface="Simplified Arabic" panose="02020603050405020304" pitchFamily="18" charset="-78"/>
            </a:endParaRPr>
          </a:p>
          <a:p>
            <a:pPr marL="0" indent="0">
              <a:buNone/>
            </a:pPr>
            <a:endParaRPr lang="ar-IQ" dirty="0"/>
          </a:p>
          <a:p>
            <a:pPr marL="0" indent="0">
              <a:buNone/>
            </a:pPr>
            <a:endParaRPr lang="en-US" dirty="0" smtClean="0"/>
          </a:p>
          <a:p>
            <a:endParaRPr lang="ar-IQ" dirty="0"/>
          </a:p>
        </p:txBody>
      </p:sp>
    </p:spTree>
    <p:extLst>
      <p:ext uri="{BB962C8B-B14F-4D97-AF65-F5344CB8AC3E}">
        <p14:creationId xmlns:p14="http://schemas.microsoft.com/office/powerpoint/2010/main" val="626415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smtClean="0"/>
              <a:t/>
            </a:r>
            <a:br>
              <a:rPr lang="ar-IQ" b="1" dirty="0" smtClean="0"/>
            </a:br>
            <a:r>
              <a:rPr lang="ar-IQ" b="1" dirty="0" smtClean="0"/>
              <a:t>المبحث </a:t>
            </a:r>
            <a:r>
              <a:rPr lang="ar-IQ" b="1" dirty="0"/>
              <a:t>الرابع :</a:t>
            </a:r>
            <a:r>
              <a:rPr lang="ar-IQ" dirty="0"/>
              <a:t> </a:t>
            </a:r>
            <a:r>
              <a:rPr lang="ar-IQ" b="1" dirty="0"/>
              <a:t>الصينيون اول من رفع الاثقال</a:t>
            </a:r>
            <a:r>
              <a:rPr lang="ar-IQ" dirty="0"/>
              <a:t> :</a:t>
            </a:r>
            <a:r>
              <a:rPr lang="en-US" dirty="0"/>
              <a:t/>
            </a:r>
            <a:br>
              <a:rPr lang="en-US" dirty="0"/>
            </a:br>
            <a:endParaRPr lang="ar-IQ" dirty="0"/>
          </a:p>
        </p:txBody>
      </p:sp>
      <p:sp>
        <p:nvSpPr>
          <p:cNvPr id="3" name="عنصر نائب للمحتوى 2"/>
          <p:cNvSpPr>
            <a:spLocks noGrp="1"/>
          </p:cNvSpPr>
          <p:nvPr>
            <p:ph idx="1"/>
          </p:nvPr>
        </p:nvSpPr>
        <p:spPr/>
        <p:txBody>
          <a:bodyPr/>
          <a:lstStyle/>
          <a:p>
            <a:pPr algn="just"/>
            <a:r>
              <a:rPr lang="ar-IQ" dirty="0"/>
              <a:t>ان الصينيون اعطونا الطفرة النوعيه الاولى لتقويم وقياس القوة البدنية حيث جعلت الامبراطوريه الصينية التدريب بالاثقال واجبا" يوميا" على العسكريين . واستمر هذا البرنامج حتى نهاية سلالة الامبراطور جو وكان من شروط القبول في الجيش هو اجتياز أحتبار في رفع الاثقال . </a:t>
            </a:r>
            <a:endParaRPr lang="en-US" dirty="0"/>
          </a:p>
          <a:p>
            <a:pPr marL="0" indent="0">
              <a:buNone/>
            </a:pPr>
            <a:endParaRPr lang="en-US" dirty="0" smtClean="0"/>
          </a:p>
          <a:p>
            <a:endParaRPr lang="en-US" dirty="0"/>
          </a:p>
          <a:p>
            <a:endParaRPr lang="ar-IQ" dirty="0"/>
          </a:p>
        </p:txBody>
      </p:sp>
    </p:spTree>
    <p:extLst>
      <p:ext uri="{BB962C8B-B14F-4D97-AF65-F5344CB8AC3E}">
        <p14:creationId xmlns:p14="http://schemas.microsoft.com/office/powerpoint/2010/main" val="894004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74638"/>
            <a:ext cx="8229600" cy="1143000"/>
          </a:xfrm>
        </p:spPr>
        <p:txBody>
          <a:bodyPr>
            <a:normAutofit fontScale="90000"/>
          </a:bodyPr>
          <a:lstStyle/>
          <a:p>
            <a:r>
              <a:rPr lang="ar-IQ" b="1" dirty="0" smtClean="0"/>
              <a:t/>
            </a:r>
            <a:br>
              <a:rPr lang="ar-IQ" b="1" dirty="0" smtClean="0"/>
            </a:br>
            <a:r>
              <a:rPr lang="ar-IQ" b="1" dirty="0" smtClean="0"/>
              <a:t>المبحث </a:t>
            </a:r>
            <a:r>
              <a:rPr lang="ar-IQ" b="1" dirty="0"/>
              <a:t>الخامس :</a:t>
            </a:r>
            <a:r>
              <a:rPr lang="ar-IQ" dirty="0"/>
              <a:t> </a:t>
            </a:r>
            <a:r>
              <a:rPr lang="ar-IQ" b="1" dirty="0"/>
              <a:t>الفراعنة اول من رفع الاثقال بالطريقة الكلاسيكية</a:t>
            </a:r>
            <a:r>
              <a:rPr lang="en-US" dirty="0"/>
              <a:t/>
            </a:r>
            <a:br>
              <a:rPr lang="en-US" dirty="0"/>
            </a:br>
            <a:endParaRPr lang="ar-IQ" dirty="0"/>
          </a:p>
        </p:txBody>
      </p:sp>
      <p:sp>
        <p:nvSpPr>
          <p:cNvPr id="3" name="عنصر نائب للمحتوى 2"/>
          <p:cNvSpPr>
            <a:spLocks noGrp="1"/>
          </p:cNvSpPr>
          <p:nvPr>
            <p:ph idx="1"/>
          </p:nvPr>
        </p:nvSpPr>
        <p:spPr/>
        <p:txBody>
          <a:bodyPr/>
          <a:lstStyle/>
          <a:p>
            <a:pPr algn="just"/>
            <a:r>
              <a:rPr lang="ar-IQ" dirty="0"/>
              <a:t>ل</a:t>
            </a:r>
            <a:r>
              <a:rPr lang="ar-SA" dirty="0"/>
              <a:t>قد ذهب بعض المؤرخين إلى أن اكبر مجموعة من حاملي الإثقال ظهرت في التاريخ هم العمال الذين بنو الأهرام في مصر القديمة وذلك من خلال حملهم لصخور كبيرة وثقيلة ونقلها من أماكن بعيدة ويمكن القول أن رياضة رفع الإثقال يجد فيها من يمارسها التسلية والمتعة للترويح عن النفس لا عملاً مجمداً تستعمل فيه الشدة والقوة . نضيف إلى ما تقدم أن هذه الرياضة تنمي في مزاولتها العزيمة والصبر والإرادة القوية والثقة بالنفس وحب الكفاح وقوة التحمل والمناعة ضد الكثير من الأمراض</a:t>
            </a:r>
            <a:endParaRPr lang="ar-IQ" dirty="0"/>
          </a:p>
          <a:p>
            <a:pPr marL="0" indent="0">
              <a:buNone/>
            </a:pPr>
            <a:endParaRPr lang="en-US" dirty="0" smtClean="0"/>
          </a:p>
          <a:p>
            <a:endParaRPr lang="en-US" dirty="0"/>
          </a:p>
          <a:p>
            <a:endParaRPr lang="ar-IQ" dirty="0"/>
          </a:p>
        </p:txBody>
      </p:sp>
    </p:spTree>
    <p:extLst>
      <p:ext uri="{BB962C8B-B14F-4D97-AF65-F5344CB8AC3E}">
        <p14:creationId xmlns:p14="http://schemas.microsoft.com/office/powerpoint/2010/main" val="1974872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pPr algn="just"/>
            <a:r>
              <a:rPr lang="ar-SA" dirty="0"/>
              <a:t>ومن هنا فإن هذه الرياضة تقف في مقدمة الألعاب الأخر، حتى لقبت برياضة القوة والفن وأطلق على ممارسيها كلمة الجبابرة. اضافه الى ذلك فقد </a:t>
            </a:r>
            <a:r>
              <a:rPr lang="ar-IQ" dirty="0"/>
              <a:t>أظهرت الصور المرسومة على مقابر الفراعنة وبالاخص في معابد بني حسن في المينا جنوب مصر. حيث وجدت رسوم لاشخاص يحملون اكياس رمليه باوضاع مختلفه كالخطف بيد واحده والنتر بيد واحدة والرفع باليدين . ولا ننسى عظمة بناء الاهرامات والصخور الكبيره التي بنيت منها وكيف رفعت الى هذة الارتفاعات الشاهقه . ومهما كان نظام الروافع المستخدمه او الاجهزة المساعده الا ان العملية لا تخلوا من عظمة انجاز الرجل المصري في عهد الفراعنه .</a:t>
            </a:r>
            <a:endParaRPr lang="en-US" dirty="0"/>
          </a:p>
          <a:p>
            <a:pPr marL="0" indent="0">
              <a:buNone/>
            </a:pPr>
            <a:endParaRPr lang="en-US" dirty="0" smtClean="0"/>
          </a:p>
          <a:p>
            <a:endParaRPr lang="en-US" dirty="0"/>
          </a:p>
          <a:p>
            <a:endParaRPr lang="ar-IQ" dirty="0"/>
          </a:p>
        </p:txBody>
      </p:sp>
    </p:spTree>
    <p:extLst>
      <p:ext uri="{BB962C8B-B14F-4D97-AF65-F5344CB8AC3E}">
        <p14:creationId xmlns:p14="http://schemas.microsoft.com/office/powerpoint/2010/main" val="4287871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smtClean="0"/>
              <a:t/>
            </a:r>
            <a:br>
              <a:rPr lang="ar-IQ" b="1" dirty="0" smtClean="0"/>
            </a:br>
            <a:r>
              <a:rPr lang="ar-IQ" b="1" dirty="0" smtClean="0"/>
              <a:t>المبحث </a:t>
            </a:r>
            <a:r>
              <a:rPr lang="ar-IQ" b="1" dirty="0"/>
              <a:t>السادس</a:t>
            </a:r>
            <a:r>
              <a:rPr lang="ar-IQ" dirty="0"/>
              <a:t> : </a:t>
            </a:r>
            <a:r>
              <a:rPr lang="ar-IQ" b="1" dirty="0"/>
              <a:t>البابليون اعقبوا الفراعنه في ممارسة اللعبة</a:t>
            </a:r>
            <a:r>
              <a:rPr lang="en-US" dirty="0"/>
              <a:t/>
            </a:r>
            <a:br>
              <a:rPr lang="en-US" dirty="0"/>
            </a:br>
            <a:endParaRPr lang="ar-IQ" dirty="0"/>
          </a:p>
        </p:txBody>
      </p:sp>
      <p:sp>
        <p:nvSpPr>
          <p:cNvPr id="3" name="عنصر نائب للمحتوى 2"/>
          <p:cNvSpPr>
            <a:spLocks noGrp="1"/>
          </p:cNvSpPr>
          <p:nvPr>
            <p:ph idx="1"/>
          </p:nvPr>
        </p:nvSpPr>
        <p:spPr/>
        <p:txBody>
          <a:bodyPr/>
          <a:lstStyle/>
          <a:p>
            <a:pPr algn="just"/>
            <a:r>
              <a:rPr lang="ar-IQ" dirty="0"/>
              <a:t>في اثار وادي الرافدين في العراق كسف المنقبون في منطقة بابل وثائق وهذة الوثائق عباره عن صخور مرسومه على الطين او منحوته على الاحجار والرصاص في ايديهم وهم في اوضاع الجري والوثب . وتوجد الان في متاحفنا الاف الصور التي تثبت اظهار القوة . وانتشرت ابضا هذه الرياضه في بلاد فارس حيث وجد المنقبون اثار مشابهه لاثار وادي الرافدين وهي عباره عن جندي يحمل قضيبا من الحديد وهو يسبح .او جندي يقفز وعلى ظهره صخره .</a:t>
            </a:r>
            <a:endParaRPr lang="en-US" dirty="0"/>
          </a:p>
          <a:p>
            <a:pPr marL="0" indent="0">
              <a:buNone/>
            </a:pPr>
            <a:endParaRPr lang="en-US" dirty="0" smtClean="0"/>
          </a:p>
          <a:p>
            <a:endParaRPr lang="ar-IQ" dirty="0"/>
          </a:p>
        </p:txBody>
      </p:sp>
    </p:spTree>
    <p:extLst>
      <p:ext uri="{BB962C8B-B14F-4D97-AF65-F5344CB8AC3E}">
        <p14:creationId xmlns:p14="http://schemas.microsoft.com/office/powerpoint/2010/main" val="13135079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a:t>المبحث السابع </a:t>
            </a:r>
            <a:r>
              <a:rPr lang="ar-IQ" dirty="0"/>
              <a:t>: </a:t>
            </a:r>
            <a:r>
              <a:rPr lang="ar-IQ" b="1" dirty="0"/>
              <a:t>الاغريق هم القدماء الاولون الذين رفعوا الاثقال بطريقة علمية</a:t>
            </a:r>
            <a:endParaRPr lang="ar-IQ" dirty="0"/>
          </a:p>
        </p:txBody>
      </p:sp>
      <p:sp>
        <p:nvSpPr>
          <p:cNvPr id="3" name="عنصر نائب للمحتوى 2"/>
          <p:cNvSpPr>
            <a:spLocks noGrp="1"/>
          </p:cNvSpPr>
          <p:nvPr>
            <p:ph idx="1"/>
          </p:nvPr>
        </p:nvSpPr>
        <p:spPr/>
        <p:txBody>
          <a:bodyPr>
            <a:normAutofit fontScale="92500" lnSpcReduction="10000"/>
          </a:bodyPr>
          <a:lstStyle/>
          <a:p>
            <a:pPr algn="just"/>
            <a:r>
              <a:rPr lang="ar-IQ" dirty="0"/>
              <a:t>يعد البطل الاولمبي (ميلو) الاغريقي الاصل اول من وضع الطريقه العلميه في رفع الاثقال عن طريق زياده الثقل المستخدم في التدريب .فقد بدأ ميلو بحمل عجل صغير على اكتافه يوميا" حتى كبر واصبح ثورا يقدر وزنه ب(400)كغم ويدور فيه حول الملعب .حتى عرض قوته في الدوره الاولمبيه التي اقيمت في اليونان على سفح جبل اولمبيا . وقد كان الاغريقيون يمارسون رياضة حمل الاثقال سابقا في القرن السابع قبل الميلاد . اذ انتشرت ممارسة هذه الرياضه بين الصيادين الذين كانوا يتبارون بحمل القوارب الى ابعد مسافه في الماء . ثم استخدم الاغريق تمرينات الاثقال في تقوية العضلات والتمرينات العلاجية .</a:t>
            </a:r>
            <a:endParaRPr lang="en-US" dirty="0"/>
          </a:p>
          <a:p>
            <a:pPr marL="0" indent="0">
              <a:buNone/>
            </a:pPr>
            <a:endParaRPr lang="en-US" dirty="0" smtClean="0"/>
          </a:p>
          <a:p>
            <a:endParaRPr lang="en-US" dirty="0"/>
          </a:p>
          <a:p>
            <a:endParaRPr lang="ar-IQ" dirty="0"/>
          </a:p>
        </p:txBody>
      </p:sp>
    </p:spTree>
    <p:extLst>
      <p:ext uri="{BB962C8B-B14F-4D97-AF65-F5344CB8AC3E}">
        <p14:creationId xmlns:p14="http://schemas.microsoft.com/office/powerpoint/2010/main" val="2466076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smtClean="0"/>
              <a:t/>
            </a:r>
            <a:br>
              <a:rPr lang="ar-IQ" b="1" dirty="0" smtClean="0"/>
            </a:br>
            <a:r>
              <a:rPr lang="ar-IQ" b="1" dirty="0" smtClean="0"/>
              <a:t>اهمية </a:t>
            </a:r>
            <a:r>
              <a:rPr lang="ar-IQ" b="1" dirty="0"/>
              <a:t>رياضة رفع الاثقال </a:t>
            </a:r>
            <a:r>
              <a:rPr lang="ar-IQ" dirty="0"/>
              <a:t/>
            </a:r>
            <a:br>
              <a:rPr lang="ar-IQ" dirty="0"/>
            </a:br>
            <a:endParaRPr lang="ar-IQ" dirty="0"/>
          </a:p>
        </p:txBody>
      </p:sp>
      <p:sp>
        <p:nvSpPr>
          <p:cNvPr id="3" name="عنصر نائب للمحتوى 2"/>
          <p:cNvSpPr>
            <a:spLocks noGrp="1"/>
          </p:cNvSpPr>
          <p:nvPr>
            <p:ph idx="1"/>
          </p:nvPr>
        </p:nvSpPr>
        <p:spPr/>
        <p:txBody>
          <a:bodyPr/>
          <a:lstStyle/>
          <a:p>
            <a:pPr algn="just"/>
            <a:r>
              <a:rPr lang="ar-IQ" dirty="0"/>
              <a:t>تبرز اهمية رياضة رفع الاثقال من خلال النقاط الاتية :</a:t>
            </a:r>
            <a:endParaRPr lang="en-US" dirty="0"/>
          </a:p>
          <a:p>
            <a:pPr marL="0" lvl="0" indent="0" algn="just">
              <a:buNone/>
            </a:pPr>
            <a:r>
              <a:rPr lang="ar-IQ" dirty="0"/>
              <a:t>1- تحقق رياضة رفع الاثقال التكامل بين عمل الجهازين العضلي والعصبي وذلك من خلال التدريب والمنافسة نظرا لم تحتاجه الحركات التي يؤديها الرباع من توافق وتناسق كبيرين.</a:t>
            </a:r>
            <a:endParaRPr lang="en-US" dirty="0"/>
          </a:p>
          <a:p>
            <a:pPr marL="0" lvl="0" indent="0" algn="just">
              <a:buNone/>
            </a:pPr>
            <a:r>
              <a:rPr lang="ar-IQ" dirty="0"/>
              <a:t>2- تنمي السمات الاراديه وتخلق الروح الرياضية عن طريق المنافسه وتقوية العزيمه لمحاولة تحقيق النصر.</a:t>
            </a:r>
            <a:endParaRPr lang="en-US" dirty="0"/>
          </a:p>
          <a:p>
            <a:pPr marL="0" lvl="0" indent="0" algn="just">
              <a:buNone/>
            </a:pPr>
            <a:r>
              <a:rPr lang="ar-IQ" dirty="0"/>
              <a:t>3- يساعد التنافس على تعميق المفاهيم الانسانية وزيادة التعارف بين المتنافسين وتوحيد اسس الصداقة.</a:t>
            </a:r>
            <a:endParaRPr lang="en-US" dirty="0"/>
          </a:p>
          <a:p>
            <a:pPr marL="0" indent="0">
              <a:buNone/>
            </a:pPr>
            <a:endParaRPr lang="en-US" dirty="0" smtClean="0"/>
          </a:p>
          <a:p>
            <a:endParaRPr lang="en-US" dirty="0"/>
          </a:p>
          <a:p>
            <a:endParaRPr lang="ar-IQ" dirty="0"/>
          </a:p>
        </p:txBody>
      </p:sp>
    </p:spTree>
    <p:extLst>
      <p:ext uri="{BB962C8B-B14F-4D97-AF65-F5344CB8AC3E}">
        <p14:creationId xmlns:p14="http://schemas.microsoft.com/office/powerpoint/2010/main" val="34301311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pPr marL="0" indent="0" algn="just">
              <a:buNone/>
            </a:pPr>
            <a:r>
              <a:rPr lang="ar-IQ" dirty="0"/>
              <a:t>4- تساعد ممارسيها على تنظيم اسلوب حياتهم وتمنحهم مكانه اجتماعية مرموقه .</a:t>
            </a:r>
            <a:endParaRPr lang="en-US" dirty="0"/>
          </a:p>
          <a:p>
            <a:pPr marL="0" lvl="0" indent="0" algn="just">
              <a:buNone/>
            </a:pPr>
            <a:r>
              <a:rPr lang="ar-IQ" dirty="0"/>
              <a:t>5- تستخدم في الميدان الطبي فاصبحت وسيلة علاجية ووقائيه وتحقق لممارسيها القوام الجيد </a:t>
            </a:r>
            <a:r>
              <a:rPr lang="ar-SA" dirty="0"/>
              <a:t>وذلك من خلال استخدام تمرينات معينة برفع الإثقال تزيل كثيراً من الإصابات وتعالج حالات الضمور العضلي وإصابات المفاصل.</a:t>
            </a:r>
            <a:endParaRPr lang="en-US" dirty="0"/>
          </a:p>
          <a:p>
            <a:pPr marL="0" lvl="0" indent="0" algn="just">
              <a:buNone/>
            </a:pPr>
            <a:r>
              <a:rPr lang="ar-IQ" dirty="0"/>
              <a:t>6- تعد احد وسائل القياس في المجال الرياضي واحد وسائل التقييم اذ انها لم تقتصر على الرجال فقط بل تعدتها لتشمل النساء من خلال تحقيق القوام الرشيق.</a:t>
            </a:r>
            <a:endParaRPr lang="en-US" dirty="0"/>
          </a:p>
          <a:p>
            <a:pPr marL="0" indent="0">
              <a:buNone/>
            </a:pPr>
            <a:endParaRPr lang="en-US" dirty="0" smtClean="0"/>
          </a:p>
          <a:p>
            <a:endParaRPr lang="en-US" dirty="0"/>
          </a:p>
          <a:p>
            <a:endParaRPr lang="ar-IQ" dirty="0"/>
          </a:p>
        </p:txBody>
      </p:sp>
    </p:spTree>
    <p:extLst>
      <p:ext uri="{BB962C8B-B14F-4D97-AF65-F5344CB8AC3E}">
        <p14:creationId xmlns:p14="http://schemas.microsoft.com/office/powerpoint/2010/main" val="4273138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normAutofit fontScale="92500" lnSpcReduction="10000"/>
          </a:bodyPr>
          <a:lstStyle/>
          <a:p>
            <a:pPr algn="just"/>
            <a:r>
              <a:rPr lang="ar-IQ" dirty="0"/>
              <a:t>كان أول ظهور لرياضة رفع الأثقال عام 1896 في أثينا في دورة الالعاب الاولمبية وشملت نوعين من الرفعات النتر بيد واحدة والنتر باليدين  ثم تم إلغاؤها سنة 1900 وعادت سنة 1904 .وفي عام 1905م تأسس الاتحاد الدولي لرفع الاثقال, وكان يضم 14 عضو دولي معتمد لوضع اللوائح والقواعد للمتنافسين وتراقب المسابقات الدولية وفي عام 1906م اقيمت بطولة عالمية في اثينا وهي مقتصرة على وزن واحد, وفي عام 1920م في الدورة الاولمبية الثانية قسمت الاوزان الى خمسة اوزان اضافة الى انها اصبحت رياضه معتمدة. وفي عام 1944م اقيمت اول بطولة نظامية في بناية النادي الاولمبي. </a:t>
            </a:r>
            <a:endParaRPr lang="en-US" dirty="0"/>
          </a:p>
          <a:p>
            <a:pPr marL="0" indent="0">
              <a:buNone/>
            </a:pPr>
            <a:endParaRPr lang="en-US" dirty="0"/>
          </a:p>
          <a:p>
            <a:endParaRPr lang="ar-IQ" dirty="0"/>
          </a:p>
        </p:txBody>
      </p:sp>
    </p:spTree>
    <p:extLst>
      <p:ext uri="{BB962C8B-B14F-4D97-AF65-F5344CB8AC3E}">
        <p14:creationId xmlns:p14="http://schemas.microsoft.com/office/powerpoint/2010/main" val="3705363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lstStyle/>
          <a:p>
            <a:pPr algn="just"/>
            <a:r>
              <a:rPr lang="ar-IQ" dirty="0"/>
              <a:t>وفي المؤتمر الدولي لرفع الاثقال المنعقد في باريس عام 1946م تقرر ادخال وزن جديد وهو وزن الديك (56كغم), </a:t>
            </a:r>
            <a:r>
              <a:rPr lang="ar-SA" dirty="0"/>
              <a:t>لقد أسس اتحاد رفع الإثقال رسمياً المرحوم صبري الخطاط 1950 ولم يكن تأسيس الاتحاد وظهوره في هذا التاريخ شيئاً مفاجئاً وإنما كان وليد الحاجة وتعبيراً عن واقع له ضرورة وخلفية التي ساعدت على انبثاقه وبعد سنتين من تاريخ التأسيس أصبح عضواً في الاتحاد الدولي لرفع الإثقال .</a:t>
            </a:r>
            <a:endParaRPr lang="en-US" dirty="0"/>
          </a:p>
          <a:p>
            <a:pPr marL="0" indent="0">
              <a:buNone/>
            </a:pPr>
            <a:endParaRPr lang="en-US" dirty="0" smtClean="0"/>
          </a:p>
          <a:p>
            <a:endParaRPr lang="en-US" dirty="0"/>
          </a:p>
          <a:p>
            <a:endParaRPr lang="ar-IQ" dirty="0"/>
          </a:p>
        </p:txBody>
      </p:sp>
    </p:spTree>
    <p:extLst>
      <p:ext uri="{BB962C8B-B14F-4D97-AF65-F5344CB8AC3E}">
        <p14:creationId xmlns:p14="http://schemas.microsoft.com/office/powerpoint/2010/main" val="3498920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lstStyle/>
          <a:p>
            <a:pPr algn="just"/>
            <a:r>
              <a:rPr lang="ar-IQ" dirty="0"/>
              <a:t>وكذلك تقرر في المؤتمر الدولي لرفع الاثقال المنعقد في باريس عام 1951م اضافة وزن اخر (90 كغم). وكانت الدورة العربية الاولى عام 1953م في الاسكندرية بمصر الانطلاقة الاولى للمشاركة في الفعاليات الدولية حيث احرز العراق المركز الثاني. وفي بطولة اسيا عام 1957م في طهران احرز العراق المركز الثالث, اما عام 1959م فقد احرز البطل عبد الواحد عزيز الوسام البرونزي في اولمبياد روما للبطل عبد الواحد عزيز.</a:t>
            </a:r>
            <a:endParaRPr lang="en-US" dirty="0"/>
          </a:p>
          <a:p>
            <a:pPr marL="0" indent="0">
              <a:buNone/>
            </a:pPr>
            <a:endParaRPr lang="en-US" dirty="0" smtClean="0"/>
          </a:p>
          <a:p>
            <a:endParaRPr lang="en-US" dirty="0"/>
          </a:p>
          <a:p>
            <a:endParaRPr lang="en-US" dirty="0" smtClean="0"/>
          </a:p>
          <a:p>
            <a:endParaRPr lang="ar-IQ" dirty="0"/>
          </a:p>
        </p:txBody>
      </p:sp>
    </p:spTree>
    <p:extLst>
      <p:ext uri="{BB962C8B-B14F-4D97-AF65-F5344CB8AC3E}">
        <p14:creationId xmlns:p14="http://schemas.microsoft.com/office/powerpoint/2010/main" val="1978622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pPr algn="just"/>
            <a:r>
              <a:rPr lang="ar-IQ" dirty="0"/>
              <a:t>وفي مؤتمر روما 1960م تقرر ادخال وزن الذبابة لغاية (52كغم), وفي عام 1965م ادخلت رياضة رفع الاثقال في المنهاج الرياضي للجيش العراقي. وفي عام 1967م ادخلت مسابقات رفع الاثقال في جامعة بغداد. وفي عام 1969م تقرر ادخال وزن لغاية (110كغم), وفي عام 1976م في المؤتمر الدولي في مونتريال اضيف وزن اخر وهو لغاية (100كغم) ورفعت التسميات المعروفة واصبحت الاوزان تسمى بعدد الكيلوغرامات واصبح عددها (10اوزان). علماً ان التعديلات الحديثة في القانون الدولي للعبة اصبح يشمل(8) اوزان. وفي عام 1984م ادخلت رياضة رفع الاثقال للنساء.</a:t>
            </a:r>
            <a:endParaRPr lang="en-US" dirty="0"/>
          </a:p>
          <a:p>
            <a:pPr marL="0" indent="0">
              <a:buNone/>
            </a:pPr>
            <a:endParaRPr lang="en-US" dirty="0" smtClean="0"/>
          </a:p>
          <a:p>
            <a:endParaRPr lang="ar-IQ" dirty="0"/>
          </a:p>
        </p:txBody>
      </p:sp>
    </p:spTree>
    <p:extLst>
      <p:ext uri="{BB962C8B-B14F-4D97-AF65-F5344CB8AC3E}">
        <p14:creationId xmlns:p14="http://schemas.microsoft.com/office/powerpoint/2010/main" val="2320459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المباحث التاريخية لرياضة رفع الاثقال وتطوراتها</a:t>
            </a:r>
            <a:endParaRPr lang="ar-IQ" dirty="0"/>
          </a:p>
        </p:txBody>
      </p:sp>
      <p:sp>
        <p:nvSpPr>
          <p:cNvPr id="3" name="عنصر نائب للمحتوى 2"/>
          <p:cNvSpPr>
            <a:spLocks noGrp="1"/>
          </p:cNvSpPr>
          <p:nvPr>
            <p:ph idx="1"/>
          </p:nvPr>
        </p:nvSpPr>
        <p:spPr/>
        <p:txBody>
          <a:bodyPr/>
          <a:lstStyle/>
          <a:p>
            <a:pPr algn="justLow"/>
            <a:r>
              <a:rPr lang="ar-IQ" b="1" u="sng" dirty="0"/>
              <a:t>المبحث الاول</a:t>
            </a:r>
            <a:r>
              <a:rPr lang="ar-IQ" dirty="0"/>
              <a:t> - </a:t>
            </a:r>
            <a:r>
              <a:rPr lang="ar-IQ" b="1" dirty="0"/>
              <a:t>قابيل اول انسان في الكون حمل الاثقال</a:t>
            </a:r>
            <a:r>
              <a:rPr lang="ar-IQ" dirty="0"/>
              <a:t> :</a:t>
            </a:r>
            <a:endParaRPr lang="en-US" dirty="0"/>
          </a:p>
          <a:p>
            <a:pPr marL="0" indent="0" algn="just">
              <a:buNone/>
            </a:pPr>
            <a:r>
              <a:rPr lang="ar-IQ" dirty="0"/>
              <a:t>لم يحدد احد المؤرخين الرياضيين في العالم ولا الوثائق التاريخيه من الانسان الاول الذي بدأ بحمل الاثقال في الكون . وراحت المصادر التاريخيه تحصر بداية حمل الاثقال بانسان العصر الحجري ,الا انه بداية مقدرة الانسان على حمل الاثقال الكبيره قياسا الى ما يحمله يوميا في حياته الاعتيادية .</a:t>
            </a:r>
          </a:p>
          <a:p>
            <a:pPr marL="0" indent="0">
              <a:buNone/>
            </a:pPr>
            <a:endParaRPr lang="ar-IQ" dirty="0"/>
          </a:p>
        </p:txBody>
      </p:sp>
    </p:spTree>
    <p:extLst>
      <p:ext uri="{BB962C8B-B14F-4D97-AF65-F5344CB8AC3E}">
        <p14:creationId xmlns:p14="http://schemas.microsoft.com/office/powerpoint/2010/main" val="2659685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r>
              <a:rPr lang="ar-IQ" dirty="0"/>
              <a:t>وهذة البداية كانت "عندما قتل قابيل ابن سيدنا ادم اخاه هابيل وحمله على ظهره سنه حتى اروح وعكفت عليه السباع" وكان عمر قابيل 25 سنه وعمر هابيل 20 سنه" فان قابيل رفع صخره كبيره وشدخه فيها راس هابيل وهو نائم ادت الى موته . ويقال ان حجم اولاد سدنا ادم كانت كبيره وكانت اطوالهم تزيد على طول انسان العصر الحديث .ان هذه البداية تدلل لنا مقدرة الانسان في ذلك الوقت على حمل الاثقال الكبيره .</a:t>
            </a:r>
          </a:p>
          <a:p>
            <a:pPr marL="0" indent="0">
              <a:buNone/>
            </a:pPr>
            <a:endParaRPr lang="en-US" dirty="0" smtClean="0"/>
          </a:p>
          <a:p>
            <a:endParaRPr lang="en-US" dirty="0"/>
          </a:p>
          <a:p>
            <a:endParaRPr lang="ar-IQ" dirty="0"/>
          </a:p>
        </p:txBody>
      </p:sp>
    </p:spTree>
    <p:extLst>
      <p:ext uri="{BB962C8B-B14F-4D97-AF65-F5344CB8AC3E}">
        <p14:creationId xmlns:p14="http://schemas.microsoft.com/office/powerpoint/2010/main" val="432834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74638"/>
            <a:ext cx="8229600" cy="1138138"/>
          </a:xfrm>
        </p:spPr>
        <p:txBody>
          <a:bodyPr>
            <a:normAutofit fontScale="90000"/>
          </a:bodyPr>
          <a:lstStyle/>
          <a:p>
            <a:r>
              <a:rPr lang="ar-IQ" b="1" dirty="0" smtClean="0"/>
              <a:t/>
            </a:r>
            <a:br>
              <a:rPr lang="ar-IQ" b="1" dirty="0" smtClean="0"/>
            </a:br>
            <a:r>
              <a:rPr lang="ar-IQ" b="1" dirty="0" smtClean="0"/>
              <a:t>المبحث </a:t>
            </a:r>
            <a:r>
              <a:rPr lang="ar-IQ" b="1" dirty="0"/>
              <a:t>الثاني</a:t>
            </a:r>
            <a:r>
              <a:rPr lang="ar-IQ" dirty="0"/>
              <a:t> -</a:t>
            </a:r>
            <a:r>
              <a:rPr lang="ar-IQ" b="1" dirty="0"/>
              <a:t> الحاجه كانت السبب في ممارسه حمل الاثقال</a:t>
            </a:r>
            <a:r>
              <a:rPr lang="en-US" dirty="0"/>
              <a:t/>
            </a:r>
            <a:br>
              <a:rPr lang="en-US" dirty="0"/>
            </a:br>
            <a:endParaRPr lang="ar-IQ" dirty="0"/>
          </a:p>
        </p:txBody>
      </p:sp>
      <p:sp>
        <p:nvSpPr>
          <p:cNvPr id="3" name="عنصر نائب للمحتوى 2"/>
          <p:cNvSpPr>
            <a:spLocks noGrp="1"/>
          </p:cNvSpPr>
          <p:nvPr>
            <p:ph idx="1"/>
          </p:nvPr>
        </p:nvSpPr>
        <p:spPr/>
        <p:txBody>
          <a:bodyPr>
            <a:normAutofit lnSpcReduction="10000"/>
          </a:bodyPr>
          <a:lstStyle/>
          <a:p>
            <a:pPr algn="just"/>
            <a:r>
              <a:rPr lang="ar-IQ" dirty="0"/>
              <a:t>كان لتحديات البيئه اثر بالغ في دفع الاتسان الى حمل الاثقال وكان النزاع من اجل البقاء اهم الدوافع التي فرضت على الانسان في العصور الحجريه مماريه هذا النوع من النشاط.ان انتشار البشر في الخليقه وانتشار الحيوانات المفترسه التي كانت تداهمه في حياته اليوميه ادت الى لجوء الانسان الى حمايه نفسه منها في رفع الاحجارفي رفع الاحجار الكبيره وسد منافذ الكوخ الذي يأوى اليه بها اما في النهار فكان يرفع الاحجار ويرمي بها الحيوانات سواء اكان ذلك لصيدها او للعب ترويحا عن نفسه . ولم تكن رياضة رفع الاثقال عند الانسان رياضه بل كانت حاجه ضروريه . </a:t>
            </a:r>
            <a:endParaRPr lang="en-US" dirty="0"/>
          </a:p>
          <a:p>
            <a:pPr marL="0" indent="0">
              <a:buNone/>
            </a:pPr>
            <a:endParaRPr lang="en-US" dirty="0" smtClean="0"/>
          </a:p>
          <a:p>
            <a:endParaRPr lang="en-US" dirty="0"/>
          </a:p>
          <a:p>
            <a:endParaRPr lang="ar-IQ" dirty="0"/>
          </a:p>
        </p:txBody>
      </p:sp>
    </p:spTree>
    <p:extLst>
      <p:ext uri="{BB962C8B-B14F-4D97-AF65-F5344CB8AC3E}">
        <p14:creationId xmlns:p14="http://schemas.microsoft.com/office/powerpoint/2010/main" val="2442264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smtClean="0"/>
              <a:t/>
            </a:r>
            <a:br>
              <a:rPr lang="ar-IQ" b="1" dirty="0" smtClean="0"/>
            </a:br>
            <a:r>
              <a:rPr lang="ar-IQ" b="1" dirty="0" smtClean="0"/>
              <a:t>المبحث </a:t>
            </a:r>
            <a:r>
              <a:rPr lang="ar-IQ" b="1" dirty="0"/>
              <a:t>الثالث</a:t>
            </a:r>
            <a:r>
              <a:rPr lang="ar-IQ" dirty="0"/>
              <a:t> -</a:t>
            </a:r>
            <a:r>
              <a:rPr lang="ar-IQ" b="1" dirty="0"/>
              <a:t> حمل الاثقال لعبة ترويحية</a:t>
            </a:r>
            <a:r>
              <a:rPr lang="en-US" dirty="0"/>
              <a:t/>
            </a:r>
            <a:br>
              <a:rPr lang="en-US" dirty="0"/>
            </a:br>
            <a:endParaRPr lang="ar-IQ" dirty="0"/>
          </a:p>
        </p:txBody>
      </p:sp>
      <p:sp>
        <p:nvSpPr>
          <p:cNvPr id="3" name="عنصر نائب للمحتوى 2"/>
          <p:cNvSpPr>
            <a:spLocks noGrp="1"/>
          </p:cNvSpPr>
          <p:nvPr>
            <p:ph idx="1"/>
          </p:nvPr>
        </p:nvSpPr>
        <p:spPr/>
        <p:txBody>
          <a:bodyPr>
            <a:normAutofit lnSpcReduction="10000"/>
          </a:bodyPr>
          <a:lstStyle/>
          <a:p>
            <a:pPr algn="just"/>
            <a:r>
              <a:rPr lang="ar-IQ" dirty="0"/>
              <a:t>بعد ان تكيف انسان العصر الحجري على حمل الاحجار الكبيرة واستطاع ان يقي نفسه شر الحيوانات المفترسه وتمكن من معايشة عدة اصناف من الحيوانات وتمكن من الاعتماد على رزقه في الزراعه والصيد وجد ان هناك وقتا"طويلا من الراحة لا يعرف بماذا يستثمره فاخذ يبرز قوته الجسمانيه باجتماعاته ثم اضافة اليها عددا من الفنون في طريقة الرفع كأن يحاول رفع احجارا" ثقيله او جذوع الشجر الطويله الى ارتفاع معين او من محل الى اخر وبالتدرج استطاع الانسات القديم ان يتعلم بالتجربة الفطرية رفع الاثقال باقل جهد.</a:t>
            </a:r>
            <a:endParaRPr lang="en-US" dirty="0"/>
          </a:p>
          <a:p>
            <a:endParaRPr lang="en-US" dirty="0" smtClean="0"/>
          </a:p>
          <a:p>
            <a:endParaRPr lang="en-US" dirty="0"/>
          </a:p>
          <a:p>
            <a:endParaRPr lang="ar-IQ" dirty="0"/>
          </a:p>
        </p:txBody>
      </p:sp>
    </p:spTree>
    <p:extLst>
      <p:ext uri="{BB962C8B-B14F-4D97-AF65-F5344CB8AC3E}">
        <p14:creationId xmlns:p14="http://schemas.microsoft.com/office/powerpoint/2010/main" val="195496984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1290</Words>
  <Application>Microsoft Office PowerPoint</Application>
  <PresentationFormat>عرض على الشاشة (3:4)‏</PresentationFormat>
  <Paragraphs>45</Paragraphs>
  <Slides>16</Slides>
  <Notes>0</Notes>
  <HiddenSlides>0</HiddenSlides>
  <MMClips>0</MMClips>
  <ScaleCrop>false</ScaleCrop>
  <HeadingPairs>
    <vt:vector size="4" baseType="variant">
      <vt:variant>
        <vt:lpstr>نسق</vt:lpstr>
      </vt:variant>
      <vt:variant>
        <vt:i4>1</vt:i4>
      </vt:variant>
      <vt:variant>
        <vt:lpstr>عناوين الشرائح</vt:lpstr>
      </vt:variant>
      <vt:variant>
        <vt:i4>16</vt:i4>
      </vt:variant>
    </vt:vector>
  </HeadingPairs>
  <TitlesOfParts>
    <vt:vector size="17" baseType="lpstr">
      <vt:lpstr>نسق Office</vt:lpstr>
      <vt:lpstr> المحاضرة الاولى  نبذة تاريخية عن رياضة رفع الاثقال </vt:lpstr>
      <vt:lpstr>عرض تقديمي في PowerPoint</vt:lpstr>
      <vt:lpstr>عرض تقديمي في PowerPoint</vt:lpstr>
      <vt:lpstr>عرض تقديمي في PowerPoint</vt:lpstr>
      <vt:lpstr>عرض تقديمي في PowerPoint</vt:lpstr>
      <vt:lpstr>المباحث التاريخية لرياضة رفع الاثقال وتطوراتها</vt:lpstr>
      <vt:lpstr>عرض تقديمي في PowerPoint</vt:lpstr>
      <vt:lpstr> المبحث الثاني - الحاجه كانت السبب في ممارسه حمل الاثقال </vt:lpstr>
      <vt:lpstr> المبحث الثالث - حمل الاثقال لعبة ترويحية </vt:lpstr>
      <vt:lpstr> المبحث الرابع : الصينيون اول من رفع الاثقال : </vt:lpstr>
      <vt:lpstr> المبحث الخامس : الفراعنة اول من رفع الاثقال بالطريقة الكلاسيكية </vt:lpstr>
      <vt:lpstr>عرض تقديمي في PowerPoint</vt:lpstr>
      <vt:lpstr> المبحث السادس : البابليون اعقبوا الفراعنه في ممارسة اللعبة </vt:lpstr>
      <vt:lpstr>المبحث السابع : الاغريق هم القدماء الاولون الذين رفعوا الاثقال بطريقة علمية</vt:lpstr>
      <vt:lpstr> اهمية رياضة رفع الاثقال  </vt:lpstr>
      <vt:lpstr>عرض تقديمي في PowerPoint</vt:lpstr>
    </vt:vector>
  </TitlesOfParts>
  <Company>Future For Computer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الاولى  نبذة تاريخية عن رياضة رفع الاثقال</dc:title>
  <dc:creator>Future</dc:creator>
  <cp:lastModifiedBy>Future</cp:lastModifiedBy>
  <cp:revision>30</cp:revision>
  <dcterms:created xsi:type="dcterms:W3CDTF">2018-12-13T10:28:46Z</dcterms:created>
  <dcterms:modified xsi:type="dcterms:W3CDTF">2018-12-13T12:42:33Z</dcterms:modified>
</cp:coreProperties>
</file>